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1" d="100"/>
          <a:sy n="51" d="100"/>
        </p:scale>
        <p:origin x="547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65BE-0657-4A47-90AD-C21C55E16B19}" type="datetime4">
              <a:rPr lang="en-US" smtClean="0"/>
              <a:pPr/>
              <a:t>January 26,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January 26,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January 26,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January 26,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January 26,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January 26,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January 26, 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January 26,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January 26, 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January 26,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January 26,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January 26,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 smtClean="0"/>
              <a:t>MIGRATION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Why We Move to and fro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121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093" y="245838"/>
            <a:ext cx="8725063" cy="548640"/>
          </a:xfrm>
        </p:spPr>
        <p:txBody>
          <a:bodyPr/>
          <a:lstStyle/>
          <a:p>
            <a:r>
              <a:rPr lang="en-US" sz="5200" dirty="0" smtClean="0">
                <a:solidFill>
                  <a:schemeClr val="accent3"/>
                </a:solidFill>
              </a:rPr>
              <a:t>Why Do people migrate?</a:t>
            </a:r>
            <a:endParaRPr lang="en-US" sz="5200" dirty="0">
              <a:solidFill>
                <a:schemeClr val="accent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094" y="794479"/>
            <a:ext cx="8964905" cy="5359406"/>
          </a:xfrm>
        </p:spPr>
        <p:txBody>
          <a:bodyPr>
            <a:normAutofit fontScale="92500" lnSpcReduction="20000"/>
          </a:bodyPr>
          <a:lstStyle/>
          <a:p>
            <a:r>
              <a:rPr lang="en-US" sz="4000" dirty="0" smtClean="0">
                <a:solidFill>
                  <a:schemeClr val="accent2"/>
                </a:solidFill>
              </a:rPr>
              <a:t>Push and Pull Factors</a:t>
            </a:r>
          </a:p>
          <a:p>
            <a:r>
              <a:rPr lang="en-US" sz="2400" u="sng" dirty="0" smtClean="0">
                <a:solidFill>
                  <a:schemeClr val="accent2"/>
                </a:solidFill>
              </a:rPr>
              <a:t>Push Factors: </a:t>
            </a:r>
            <a:r>
              <a:rPr lang="en-US" sz="2400" b="0" dirty="0" smtClean="0"/>
              <a:t>negative conditions and perceptions that induce people to leave their adobe and migrate to a new location</a:t>
            </a:r>
            <a:endParaRPr lang="en-US" sz="2400" u="sng" dirty="0" smtClean="0">
              <a:solidFill>
                <a:schemeClr val="accent2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Elements of agricultural life that force people off the farm   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2400" dirty="0" smtClean="0"/>
              <a:t>Examples of Push Factors:</a:t>
            </a:r>
          </a:p>
          <a:p>
            <a:pPr marL="0" indent="0"/>
            <a:r>
              <a:rPr lang="en-US" sz="2400" dirty="0" smtClean="0"/>
              <a:t>	* Armed Conflicts, Environmental Hazards, High cost of land</a:t>
            </a:r>
          </a:p>
          <a:p>
            <a:r>
              <a:rPr lang="en-US" sz="2400" u="sng" dirty="0" smtClean="0">
                <a:solidFill>
                  <a:schemeClr val="accent2"/>
                </a:solidFill>
              </a:rPr>
              <a:t>Pull Factors: </a:t>
            </a:r>
            <a:r>
              <a:rPr lang="en-US" sz="2400" b="0" dirty="0" smtClean="0"/>
              <a:t>positive conditions and perceptions that induce people to new locations from other areas</a:t>
            </a:r>
            <a:endParaRPr lang="en-US" sz="2400" u="sng" dirty="0" smtClean="0">
              <a:solidFill>
                <a:schemeClr val="accent2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Factors </a:t>
            </a:r>
            <a:r>
              <a:rPr lang="en-US" sz="2400" dirty="0" smtClean="0"/>
              <a:t>of cities that draw people to urban </a:t>
            </a:r>
            <a:r>
              <a:rPr lang="en-US" sz="2400" dirty="0" smtClean="0"/>
              <a:t>landscape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2400" dirty="0" smtClean="0"/>
              <a:t>Examples </a:t>
            </a:r>
            <a:r>
              <a:rPr lang="en-US" sz="2400" dirty="0" smtClean="0"/>
              <a:t>of Pull Factors:</a:t>
            </a:r>
          </a:p>
          <a:p>
            <a:r>
              <a:rPr lang="en-US" sz="2400" dirty="0" smtClean="0"/>
              <a:t>	</a:t>
            </a:r>
            <a:r>
              <a:rPr lang="en-US" sz="2400" dirty="0" smtClean="0"/>
              <a:t>	</a:t>
            </a:r>
            <a:r>
              <a:rPr lang="en-US" sz="2400" dirty="0" smtClean="0"/>
              <a:t>* Job Opportunities, Higher Pay, Access to healthcare and education, entertainment </a:t>
            </a:r>
          </a:p>
          <a:p>
            <a:endParaRPr lang="en-US" sz="2400" dirty="0" smtClean="0"/>
          </a:p>
          <a:p>
            <a:r>
              <a:rPr lang="en-US" sz="2400" u="sng" dirty="0" smtClean="0">
                <a:solidFill>
                  <a:schemeClr val="bg1"/>
                </a:solidFill>
              </a:rPr>
              <a:t>Life Course </a:t>
            </a:r>
            <a:r>
              <a:rPr lang="en-US" sz="2400" u="sng" dirty="0" smtClean="0">
                <a:solidFill>
                  <a:schemeClr val="bg1"/>
                </a:solidFill>
              </a:rPr>
              <a:t>Changes</a:t>
            </a:r>
            <a:r>
              <a:rPr lang="en-US" sz="2400" dirty="0" smtClean="0">
                <a:solidFill>
                  <a:schemeClr val="bg1"/>
                </a:solidFill>
              </a:rPr>
              <a:t>: People </a:t>
            </a:r>
            <a:r>
              <a:rPr lang="en-US" sz="2400" dirty="0" smtClean="0">
                <a:solidFill>
                  <a:schemeClr val="bg1"/>
                </a:solidFill>
              </a:rPr>
              <a:t>move because of major changes in their life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		* Examples</a:t>
            </a:r>
            <a:r>
              <a:rPr lang="en-US" sz="2000" dirty="0" smtClean="0">
                <a:solidFill>
                  <a:schemeClr val="bg1"/>
                </a:solidFill>
              </a:rPr>
              <a:t>: going to college, moving for a better job, retiring </a:t>
            </a:r>
            <a:r>
              <a:rPr lang="en-US" sz="2000" dirty="0">
                <a:solidFill>
                  <a:schemeClr val="bg1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92280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852" y="365760"/>
            <a:ext cx="8119048" cy="548640"/>
          </a:xfrm>
        </p:spPr>
        <p:txBody>
          <a:bodyPr/>
          <a:lstStyle/>
          <a:p>
            <a:r>
              <a:rPr lang="en-US" sz="5400" dirty="0" smtClean="0">
                <a:solidFill>
                  <a:schemeClr val="accent3"/>
                </a:solidFill>
              </a:rPr>
              <a:t>Types of migration</a:t>
            </a:r>
            <a:endParaRPr lang="en-US" sz="5400" dirty="0">
              <a:solidFill>
                <a:schemeClr val="accent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00628"/>
            <a:ext cx="9144000" cy="5281179"/>
          </a:xfrm>
        </p:spPr>
        <p:txBody>
          <a:bodyPr>
            <a:noAutofit/>
          </a:bodyPr>
          <a:lstStyle/>
          <a:p>
            <a:r>
              <a:rPr lang="en-US" sz="2400" u="sng" dirty="0" smtClean="0">
                <a:solidFill>
                  <a:schemeClr val="accent2"/>
                </a:solidFill>
              </a:rPr>
              <a:t>Forced:</a:t>
            </a:r>
            <a:r>
              <a:rPr lang="en-US" sz="2400" dirty="0" smtClean="0"/>
              <a:t> ordered by government or ruling body to </a:t>
            </a:r>
            <a:r>
              <a:rPr lang="en-US" sz="2400" dirty="0" smtClean="0"/>
              <a:t>move, </a:t>
            </a:r>
            <a:r>
              <a:rPr lang="en-US" sz="2400" dirty="0" smtClean="0"/>
              <a:t>or war, disaster, or government repression can force migration (</a:t>
            </a:r>
            <a:r>
              <a:rPr lang="en-US" sz="2400" dirty="0" smtClean="0">
                <a:solidFill>
                  <a:schemeClr val="accent2"/>
                </a:solidFill>
              </a:rPr>
              <a:t>refugees</a:t>
            </a:r>
            <a:r>
              <a:rPr lang="en-US" sz="2400" dirty="0" smtClean="0"/>
              <a:t>)</a:t>
            </a:r>
          </a:p>
          <a:p>
            <a:r>
              <a:rPr lang="en-US" sz="2400" b="0" dirty="0"/>
              <a:t> </a:t>
            </a:r>
            <a:r>
              <a:rPr lang="en-US" sz="2400" b="0" dirty="0" smtClean="0"/>
              <a:t>(As a </a:t>
            </a:r>
            <a:r>
              <a:rPr lang="en-US" sz="2400" b="0" dirty="0" smtClean="0"/>
              <a:t>side note: many </a:t>
            </a:r>
            <a:r>
              <a:rPr lang="en-US" sz="2400" b="0" dirty="0" smtClean="0"/>
              <a:t>countries have programs for refugees where they grant them asylum or safety from the </a:t>
            </a:r>
            <a:r>
              <a:rPr lang="en-US" sz="2400" b="0" dirty="0" smtClean="0"/>
              <a:t>threat, </a:t>
            </a:r>
            <a:r>
              <a:rPr lang="en-US" sz="2400" b="0" dirty="0" smtClean="0"/>
              <a:t>or better yet amnesty programs that allow illegal immigrants to gain </a:t>
            </a:r>
            <a:r>
              <a:rPr lang="en-US" sz="2400" b="0" dirty="0" smtClean="0"/>
              <a:t>citizenship</a:t>
            </a:r>
            <a:endParaRPr lang="en-US" sz="2000" b="0" dirty="0"/>
          </a:p>
          <a:p>
            <a:r>
              <a:rPr lang="en-US" sz="2400" u="sng" dirty="0" smtClean="0">
                <a:solidFill>
                  <a:schemeClr val="accent2"/>
                </a:solidFill>
              </a:rPr>
              <a:t>Step:</a:t>
            </a:r>
            <a:r>
              <a:rPr lang="en-US" sz="2400" dirty="0" smtClean="0">
                <a:solidFill>
                  <a:schemeClr val="accent2"/>
                </a:solidFill>
              </a:rPr>
              <a:t> </a:t>
            </a:r>
            <a:r>
              <a:rPr lang="en-US" sz="2400" dirty="0" smtClean="0"/>
              <a:t>people move up in a hierarchy of locations, each one more </a:t>
            </a:r>
            <a:r>
              <a:rPr lang="en-US" sz="2400" dirty="0" smtClean="0"/>
              <a:t>advantageous; example</a:t>
            </a:r>
            <a:r>
              <a:rPr lang="en-US" sz="2400" dirty="0" smtClean="0"/>
              <a:t>: </a:t>
            </a:r>
            <a:r>
              <a:rPr lang="en-US" sz="2400" dirty="0" smtClean="0"/>
              <a:t>farm</a:t>
            </a:r>
            <a:r>
              <a:rPr lang="en-US" sz="2400" dirty="0" smtClean="0"/>
              <a:t>, town, outside of city, </a:t>
            </a:r>
            <a:r>
              <a:rPr lang="en-US" sz="2400" dirty="0" smtClean="0"/>
              <a:t>city</a:t>
            </a:r>
          </a:p>
          <a:p>
            <a:r>
              <a:rPr lang="en-US" sz="2400" b="0" dirty="0"/>
              <a:t>(</a:t>
            </a:r>
            <a:r>
              <a:rPr lang="en-US" sz="2400" b="0" dirty="0" smtClean="0"/>
              <a:t>As </a:t>
            </a:r>
            <a:r>
              <a:rPr lang="en-US" sz="2400" b="0" dirty="0" smtClean="0"/>
              <a:t>a </a:t>
            </a:r>
            <a:r>
              <a:rPr lang="en-US" sz="2400" b="0" dirty="0" smtClean="0"/>
              <a:t>side note: </a:t>
            </a:r>
            <a:r>
              <a:rPr lang="en-US" sz="2400" b="0" dirty="0" smtClean="0"/>
              <a:t>this is the most difficult type of migration because </a:t>
            </a:r>
            <a:r>
              <a:rPr lang="en-US" sz="2400" b="0" dirty="0" smtClean="0"/>
              <a:t>obstacles, </a:t>
            </a:r>
            <a:r>
              <a:rPr lang="en-US" sz="2400" b="0" dirty="0" smtClean="0"/>
              <a:t>aka intervening </a:t>
            </a:r>
            <a:r>
              <a:rPr lang="en-US" sz="2400" b="0" dirty="0" smtClean="0"/>
              <a:t>opportunities, </a:t>
            </a:r>
            <a:r>
              <a:rPr lang="en-US" sz="2400" b="0" dirty="0" smtClean="0"/>
              <a:t>will keep migrants from moving to next best </a:t>
            </a:r>
            <a:r>
              <a:rPr lang="en-US" sz="2400" b="0" dirty="0" smtClean="0"/>
              <a:t>location)</a:t>
            </a:r>
            <a:endParaRPr lang="en-US" sz="2400" dirty="0"/>
          </a:p>
          <a:p>
            <a:r>
              <a:rPr lang="en-US" sz="2400" u="sng" dirty="0" smtClean="0">
                <a:solidFill>
                  <a:schemeClr val="bg1"/>
                </a:solidFill>
              </a:rPr>
              <a:t>Chain</a:t>
            </a:r>
            <a:r>
              <a:rPr lang="en-US" sz="2400" dirty="0" smtClean="0">
                <a:solidFill>
                  <a:schemeClr val="bg1"/>
                </a:solidFill>
              </a:rPr>
              <a:t>: influential </a:t>
            </a:r>
            <a:r>
              <a:rPr lang="en-US" sz="2400" dirty="0" smtClean="0">
                <a:solidFill>
                  <a:schemeClr val="bg1"/>
                </a:solidFill>
              </a:rPr>
              <a:t>individual or group settles in a location creating a migrant vacuum, immigrant community (Somali Bantu’s in San Antonio) </a:t>
            </a:r>
          </a:p>
          <a:p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18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882" y="365760"/>
            <a:ext cx="8164018" cy="548640"/>
          </a:xfrm>
        </p:spPr>
        <p:txBody>
          <a:bodyPr/>
          <a:lstStyle/>
          <a:p>
            <a:r>
              <a:rPr lang="en-US" sz="5400" dirty="0" smtClean="0">
                <a:solidFill>
                  <a:schemeClr val="accent3"/>
                </a:solidFill>
              </a:rPr>
              <a:t>Where do I move to?</a:t>
            </a:r>
            <a:endParaRPr lang="en-US" sz="5400" dirty="0">
              <a:solidFill>
                <a:schemeClr val="accent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4616" y="1100628"/>
            <a:ext cx="7759284" cy="4190411"/>
          </a:xfrm>
        </p:spPr>
        <p:txBody>
          <a:bodyPr>
            <a:normAutofit fontScale="25000" lnSpcReduction="20000"/>
          </a:bodyPr>
          <a:lstStyle/>
          <a:p>
            <a:r>
              <a:rPr lang="en-US" sz="9600" u="sng" dirty="0" smtClean="0">
                <a:solidFill>
                  <a:schemeClr val="accent2"/>
                </a:solidFill>
              </a:rPr>
              <a:t>Inter-regional or Internal </a:t>
            </a:r>
            <a:r>
              <a:rPr lang="en-US" sz="9600" u="sng" dirty="0" smtClean="0">
                <a:solidFill>
                  <a:schemeClr val="accent2"/>
                </a:solidFill>
              </a:rPr>
              <a:t>Migrants</a:t>
            </a:r>
            <a:r>
              <a:rPr lang="en-US" sz="9600" dirty="0" smtClean="0"/>
              <a:t>: </a:t>
            </a:r>
            <a:r>
              <a:rPr lang="en-US" sz="9600" dirty="0" smtClean="0"/>
              <a:t>move </a:t>
            </a:r>
            <a:r>
              <a:rPr lang="en-US" sz="9600" dirty="0" smtClean="0"/>
              <a:t>from one part of a country to another part of the </a:t>
            </a:r>
            <a:r>
              <a:rPr lang="en-US" sz="9600" dirty="0" smtClean="0"/>
              <a:t>country</a:t>
            </a:r>
            <a:endParaRPr lang="en-US" sz="9600" dirty="0"/>
          </a:p>
          <a:p>
            <a:r>
              <a:rPr lang="en-US" sz="9600" u="sng" dirty="0" smtClean="0">
                <a:solidFill>
                  <a:schemeClr val="accent2"/>
                </a:solidFill>
              </a:rPr>
              <a:t>Transnational</a:t>
            </a:r>
            <a:r>
              <a:rPr lang="en-US" sz="9600" dirty="0" smtClean="0"/>
              <a:t>: migrants </a:t>
            </a:r>
            <a:r>
              <a:rPr lang="en-US" sz="9600" dirty="0" smtClean="0"/>
              <a:t>move from one country to another country</a:t>
            </a:r>
          </a:p>
          <a:p>
            <a:r>
              <a:rPr lang="en-US" sz="9600" dirty="0" smtClean="0"/>
              <a:t>	</a:t>
            </a:r>
            <a:r>
              <a:rPr lang="en-US" sz="9600" dirty="0" smtClean="0"/>
              <a:t>* </a:t>
            </a:r>
            <a:r>
              <a:rPr lang="en-US" sz="9600" dirty="0" smtClean="0">
                <a:solidFill>
                  <a:schemeClr val="accent2"/>
                </a:solidFill>
              </a:rPr>
              <a:t>Transnational </a:t>
            </a:r>
            <a:r>
              <a:rPr lang="en-US" sz="9600" dirty="0" smtClean="0">
                <a:solidFill>
                  <a:schemeClr val="accent2"/>
                </a:solidFill>
              </a:rPr>
              <a:t>labor </a:t>
            </a:r>
            <a:r>
              <a:rPr lang="en-US" sz="9600" dirty="0" smtClean="0">
                <a:solidFill>
                  <a:schemeClr val="accent2"/>
                </a:solidFill>
              </a:rPr>
              <a:t>migrants</a:t>
            </a:r>
            <a:r>
              <a:rPr lang="en-US" sz="9600" dirty="0" smtClean="0"/>
              <a:t>: work </a:t>
            </a:r>
            <a:r>
              <a:rPr lang="en-US" sz="9600" dirty="0" smtClean="0"/>
              <a:t>a limited time before returning to home country (</a:t>
            </a:r>
            <a:r>
              <a:rPr lang="en-US" sz="9600" dirty="0" smtClean="0">
                <a:solidFill>
                  <a:schemeClr val="accent2"/>
                </a:solidFill>
              </a:rPr>
              <a:t>Cyclic Movement</a:t>
            </a:r>
            <a:r>
              <a:rPr lang="en-US" sz="9600" dirty="0" smtClean="0"/>
              <a:t>) </a:t>
            </a:r>
            <a:endParaRPr lang="en-US" sz="9600" dirty="0" smtClean="0"/>
          </a:p>
          <a:p>
            <a:r>
              <a:rPr lang="en-US" sz="9600" dirty="0"/>
              <a:t>	</a:t>
            </a:r>
            <a:r>
              <a:rPr lang="en-US" sz="9600" dirty="0" smtClean="0"/>
              <a:t>* </a:t>
            </a:r>
            <a:r>
              <a:rPr lang="en-US" sz="9600" dirty="0" smtClean="0"/>
              <a:t>If </a:t>
            </a:r>
            <a:r>
              <a:rPr lang="en-US" sz="9600" dirty="0" smtClean="0"/>
              <a:t>workers are </a:t>
            </a:r>
            <a:r>
              <a:rPr lang="en-US" sz="9600" dirty="0" smtClean="0"/>
              <a:t>seasonal, for instance, </a:t>
            </a:r>
            <a:r>
              <a:rPr lang="en-US" sz="9600" dirty="0" smtClean="0"/>
              <a:t>those who work in agriculture from Mexico to the </a:t>
            </a:r>
            <a:r>
              <a:rPr lang="en-US" sz="9600" dirty="0" smtClean="0"/>
              <a:t>US, it’s </a:t>
            </a:r>
            <a:r>
              <a:rPr lang="en-US" sz="9600" dirty="0" smtClean="0"/>
              <a:t>called (</a:t>
            </a:r>
            <a:r>
              <a:rPr lang="en-US" sz="9600" dirty="0" smtClean="0">
                <a:solidFill>
                  <a:schemeClr val="accent2"/>
                </a:solidFill>
              </a:rPr>
              <a:t>Periodic Movement</a:t>
            </a:r>
            <a:r>
              <a:rPr lang="en-US" sz="9600" dirty="0" smtClean="0"/>
              <a:t>) </a:t>
            </a:r>
          </a:p>
          <a:p>
            <a:r>
              <a:rPr lang="en-US" sz="9600" dirty="0"/>
              <a:t>	</a:t>
            </a:r>
            <a:r>
              <a:rPr lang="en-US" sz="9600" dirty="0" smtClean="0"/>
              <a:t>* </a:t>
            </a:r>
            <a:r>
              <a:rPr lang="en-US" sz="9600" dirty="0" smtClean="0">
                <a:solidFill>
                  <a:schemeClr val="accent2"/>
                </a:solidFill>
              </a:rPr>
              <a:t>Remittances</a:t>
            </a:r>
            <a:r>
              <a:rPr lang="en-US" sz="9600" dirty="0" smtClean="0"/>
              <a:t>-cash </a:t>
            </a:r>
            <a:r>
              <a:rPr lang="en-US" sz="9600" dirty="0" smtClean="0"/>
              <a:t>transfers sent from transnational migrants to their families back home.</a:t>
            </a:r>
          </a:p>
          <a:p>
            <a:endParaRPr lang="en-US" sz="9600" dirty="0"/>
          </a:p>
          <a:p>
            <a:r>
              <a:rPr lang="en-US" sz="9600" u="sng" dirty="0" smtClean="0">
                <a:solidFill>
                  <a:schemeClr val="bg1"/>
                </a:solidFill>
              </a:rPr>
              <a:t>Frostbelt to Sunbelt </a:t>
            </a:r>
            <a:r>
              <a:rPr lang="en-US" sz="9600" u="sng" dirty="0" smtClean="0">
                <a:solidFill>
                  <a:schemeClr val="bg1"/>
                </a:solidFill>
              </a:rPr>
              <a:t>Shift</a:t>
            </a:r>
            <a:r>
              <a:rPr lang="en-US" sz="9600" dirty="0" smtClean="0">
                <a:solidFill>
                  <a:schemeClr val="bg1"/>
                </a:solidFill>
              </a:rPr>
              <a:t>: a </a:t>
            </a:r>
            <a:r>
              <a:rPr lang="en-US" sz="9600" dirty="0" smtClean="0">
                <a:solidFill>
                  <a:schemeClr val="bg1"/>
                </a:solidFill>
              </a:rPr>
              <a:t>movement in the US where many have left colder more populated regions to move to the south for warmer weather (population centers move to Atlanta, Orlando, Houston, Albuquerque, Los Angeles</a:t>
            </a:r>
          </a:p>
          <a:p>
            <a:r>
              <a:rPr lang="en-US" sz="2800" dirty="0">
                <a:solidFill>
                  <a:schemeClr val="bg1"/>
                </a:solidFill>
              </a:rPr>
              <a:t>	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4346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Angles.thmx</Template>
  <TotalTime>75</TotalTime>
  <Words>231</Words>
  <Application>Microsoft Office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Franklin Gothic Book</vt:lpstr>
      <vt:lpstr>Franklin Gothic Medium</vt:lpstr>
      <vt:lpstr>Tunga</vt:lpstr>
      <vt:lpstr>Wingdings</vt:lpstr>
      <vt:lpstr>Angles</vt:lpstr>
      <vt:lpstr>MIGRATION</vt:lpstr>
      <vt:lpstr>Why Do people migrate?</vt:lpstr>
      <vt:lpstr>Types of migration</vt:lpstr>
      <vt:lpstr>Where do I move to?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MIGRATION</dc:title>
  <dc:creator>Cassandra Allen</dc:creator>
  <cp:lastModifiedBy>Anderson, Melanie</cp:lastModifiedBy>
  <cp:revision>9</cp:revision>
  <dcterms:created xsi:type="dcterms:W3CDTF">2011-02-01T02:03:41Z</dcterms:created>
  <dcterms:modified xsi:type="dcterms:W3CDTF">2016-01-26T14:12:42Z</dcterms:modified>
</cp:coreProperties>
</file>